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68E124-591D-4DC5-97FD-B618B2E88A88}">
  <a:tblStyle styleId="{3768E124-591D-4DC5-97FD-B618B2E88A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heeleez.cn/about-low-pressure-wheels.ph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f341d9f9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f341d9f9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dimensions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22927526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b22927526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22d1363e8_1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22d1363e8_1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strengthen it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22d1363e8_0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22d1363e8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Jovanni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2d1363e8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2d1363e8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Jovanni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22d1363e8_15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22d1363e8_15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Jovanni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b22d1363e8_15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b22d1363e8_15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2292752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b2292752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2292752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b2292752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b22d1363e8_15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b22d1363e8_15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Kai: Talk about purposes of 4 modules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d1363e8_15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b22d1363e8_15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Jovanni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22d1363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22d1363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22d1363e8_15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b22d1363e8_15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did we stumble onto this issue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the workaround we chose?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Jovanni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b22d1363e8_1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b22d1363e8_1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apparently was a lofty goal as 90% of production time on the app was focused on getting bluetooth </a:t>
            </a:r>
            <a:r>
              <a:rPr lang="en"/>
              <a:t>libraries to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swapping of Bluetooth modules, switching between the Serial library and the BLE library combined with the lack of documentation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flutter_blue_plus library(the only library that we were able to get the phone and arduino to communicate) the app simply lacked functionality apart from its underdeveloped GUI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b45df6337c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b45df6337c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motors completely and utterly failed 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motors that we got did not nearly have </a:t>
            </a:r>
            <a:r>
              <a:rPr lang="en"/>
              <a:t>enough rpm to come close to walking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motors that we got allowed the robot to speed past walking speed, but would stall after mere seconds of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of these issues allow our final product to move at a snail's pace with little to no ambition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22d1363e8_15_1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b22d1363e8_15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b22d1363e8_15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b22d1363e8_15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design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b22d1363e8_11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b22d1363e8_11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22d1363e8_15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22d1363e8_15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22d1363e8_15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b22d1363e8_15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f341d9f92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f341d9f92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22d1363e8_15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b22d1363e8_15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22d1363e8_15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b22d1363e8_15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2927526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2292752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22d1363e8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b22d1363e8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22d1363e8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22d1363e8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22d1363e8_4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b22d1363e8_4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22d1363e8_4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b22d1363e8_4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benefits and drawbacks of the beach wheels? Also mention the caster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https://wheeleez.cn/about-low-pressure-wheels.php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22d1363e8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22d1363e8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Jovanni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2204530" y="1479527"/>
            <a:ext cx="2994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1941909" y="1911725"/>
            <a:ext cx="3257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3" type="body"/>
          </p:nvPr>
        </p:nvSpPr>
        <p:spPr>
          <a:xfrm>
            <a:off x="5629972" y="1477106"/>
            <a:ext cx="2999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14"/>
          <p:cNvSpPr txBox="1"/>
          <p:nvPr>
            <p:ph idx="4" type="body"/>
          </p:nvPr>
        </p:nvSpPr>
        <p:spPr>
          <a:xfrm>
            <a:off x="5375218" y="1909303"/>
            <a:ext cx="3254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Relationship Id="rId5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32.jpg"/><Relationship Id="rId5" Type="http://schemas.openxmlformats.org/officeDocument/2006/relationships/image" Target="../media/image26.jpg"/><Relationship Id="rId6" Type="http://schemas.openxmlformats.org/officeDocument/2006/relationships/image" Target="../media/image31.jp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www.robotshop.com/community/blog/show/drive-motor-sizing-too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15"/>
          <p:cNvSpPr/>
          <p:nvPr/>
        </p:nvSpPr>
        <p:spPr>
          <a:xfrm>
            <a:off x="0" y="2631275"/>
            <a:ext cx="5417400" cy="1643100"/>
          </a:xfrm>
          <a:prstGeom prst="homePlate">
            <a:avLst>
              <a:gd fmla="val 50000" name="adj"/>
            </a:avLst>
          </a:prstGeom>
          <a:solidFill>
            <a:srgbClr val="413A41">
              <a:alpha val="89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>
            <p:ph idx="4294967295" type="ctrTitle"/>
          </p:nvPr>
        </p:nvSpPr>
        <p:spPr>
          <a:xfrm>
            <a:off x="97375" y="2916950"/>
            <a:ext cx="66864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Cooler Cooler Cooler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>
            <p:ph idx="4294967295" type="subTitle"/>
          </p:nvPr>
        </p:nvSpPr>
        <p:spPr>
          <a:xfrm>
            <a:off x="0" y="3536122"/>
            <a:ext cx="66864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280">
                <a:solidFill>
                  <a:schemeClr val="lt1"/>
                </a:solidFill>
              </a:rPr>
              <a:t>Team: Joshua Brull, Matt Demchuk, Jovanni Rodriguez, Kai Xu</a:t>
            </a:r>
            <a:endParaRPr sz="12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 Design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475" y="1978225"/>
            <a:ext cx="1936775" cy="15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25" y="1696213"/>
            <a:ext cx="2371401" cy="18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817401" y="1428673"/>
            <a:ext cx="1600600" cy="21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01200" y="3988450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Front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959463" y="3988450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Angled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4045300" y="3988450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Mount Design</a:t>
            </a:r>
            <a:endParaRPr/>
          </a:p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535409" y="1829975"/>
            <a:ext cx="3257100" cy="251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Connects the motor shaft to the wheel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 the weight of the chassis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40%</a:t>
            </a:r>
            <a:r>
              <a:rPr lang="en"/>
              <a:t>infill —&gt; </a:t>
            </a:r>
            <a:r>
              <a:rPr lang="en"/>
              <a:t>60% infill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25" y="3123975"/>
            <a:ext cx="2866424" cy="17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377" y="1309075"/>
            <a:ext cx="2139977" cy="1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 (autonomous tracking system)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5" y="2091084"/>
            <a:ext cx="941800" cy="18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1449150" y="1964146"/>
            <a:ext cx="5769450" cy="1899300"/>
          </a:xfrm>
          <a:custGeom>
            <a:rect b="b" l="l" r="r" t="t"/>
            <a:pathLst>
              <a:path extrusionOk="0" h="75972" w="230778">
                <a:moveTo>
                  <a:pt x="0" y="45078"/>
                </a:moveTo>
                <a:cubicBezTo>
                  <a:pt x="8104" y="44957"/>
                  <a:pt x="39854" y="50521"/>
                  <a:pt x="48623" y="44352"/>
                </a:cubicBezTo>
                <a:cubicBezTo>
                  <a:pt x="57392" y="38183"/>
                  <a:pt x="46144" y="14598"/>
                  <a:pt x="52615" y="8066"/>
                </a:cubicBezTo>
                <a:cubicBezTo>
                  <a:pt x="59086" y="1535"/>
                  <a:pt x="81764" y="-4755"/>
                  <a:pt x="87449" y="5163"/>
                </a:cubicBezTo>
                <a:cubicBezTo>
                  <a:pt x="93134" y="15081"/>
                  <a:pt x="81280" y="56689"/>
                  <a:pt x="86723" y="67575"/>
                </a:cubicBezTo>
                <a:cubicBezTo>
                  <a:pt x="92166" y="78461"/>
                  <a:pt x="114058" y="77917"/>
                  <a:pt x="120106" y="70478"/>
                </a:cubicBezTo>
                <a:cubicBezTo>
                  <a:pt x="126154" y="63039"/>
                  <a:pt x="115268" y="32317"/>
                  <a:pt x="123009" y="22943"/>
                </a:cubicBezTo>
                <a:cubicBezTo>
                  <a:pt x="130750" y="13569"/>
                  <a:pt x="158388" y="10969"/>
                  <a:pt x="166552" y="14235"/>
                </a:cubicBezTo>
                <a:cubicBezTo>
                  <a:pt x="174716" y="17501"/>
                  <a:pt x="166734" y="37579"/>
                  <a:pt x="171995" y="42538"/>
                </a:cubicBezTo>
                <a:cubicBezTo>
                  <a:pt x="177256" y="47497"/>
                  <a:pt x="192980" y="39332"/>
                  <a:pt x="198120" y="43989"/>
                </a:cubicBezTo>
                <a:cubicBezTo>
                  <a:pt x="203261" y="48646"/>
                  <a:pt x="197395" y="66245"/>
                  <a:pt x="202838" y="70478"/>
                </a:cubicBezTo>
                <a:cubicBezTo>
                  <a:pt x="208281" y="74711"/>
                  <a:pt x="226121" y="69571"/>
                  <a:pt x="230778" y="693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800" y="3236225"/>
            <a:ext cx="1109725" cy="9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/>
          <p:nvPr/>
        </p:nvSpPr>
        <p:spPr>
          <a:xfrm>
            <a:off x="1984375" y="306387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2690125" y="294597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2642975" y="25128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2835325" y="202017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3519275" y="202017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3571875" y="23949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3519275" y="285485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519275" y="33148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717075" y="372995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4145200" y="37914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426800" y="323622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5638350" y="257175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5355300" y="22166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4827350" y="22770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4390125" y="26307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783550" y="300945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6282425" y="294597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6371325" y="3354125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6705150" y="3673500"/>
            <a:ext cx="145200" cy="117900"/>
          </a:xfrm>
          <a:prstGeom prst="ellipse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984367" y="1572858"/>
            <a:ext cx="447325" cy="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239067" y="1572858"/>
            <a:ext cx="447325" cy="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069217" y="1572858"/>
            <a:ext cx="447325" cy="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79304">
            <a:off x="7318968" y="2289770"/>
            <a:ext cx="447324" cy="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944700" y="468075"/>
            <a:ext cx="2583300" cy="73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Diagram</a:t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382300" y="1428675"/>
            <a:ext cx="2273400" cy="3267900"/>
          </a:xfrm>
          <a:prstGeom prst="roundRect">
            <a:avLst>
              <a:gd fmla="val 16667" name="adj"/>
            </a:avLst>
          </a:prstGeom>
          <a:solidFill>
            <a:srgbClr val="4071FF">
              <a:alpha val="5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</a:t>
            </a:r>
            <a:endParaRPr b="1"/>
          </a:p>
        </p:txBody>
      </p:sp>
      <p:sp>
        <p:nvSpPr>
          <p:cNvPr id="234" name="Google Shape;234;p27"/>
          <p:cNvSpPr/>
          <p:nvPr/>
        </p:nvSpPr>
        <p:spPr>
          <a:xfrm>
            <a:off x="2974163" y="1428675"/>
            <a:ext cx="3860100" cy="3267900"/>
          </a:xfrm>
          <a:prstGeom prst="roundRect">
            <a:avLst>
              <a:gd fmla="val 16667" name="adj"/>
            </a:avLst>
          </a:prstGeom>
          <a:solidFill>
            <a:srgbClr val="4071FF">
              <a:alpha val="51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Arduino</a:t>
            </a:r>
            <a:endParaRPr b="1"/>
          </a:p>
        </p:txBody>
      </p:sp>
      <p:sp>
        <p:nvSpPr>
          <p:cNvPr id="235" name="Google Shape;235;p27"/>
          <p:cNvSpPr/>
          <p:nvPr/>
        </p:nvSpPr>
        <p:spPr>
          <a:xfrm>
            <a:off x="3246525" y="2743725"/>
            <a:ext cx="1063800" cy="637800"/>
          </a:xfrm>
          <a:prstGeom prst="rect">
            <a:avLst/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Module</a:t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4442225" y="3767775"/>
            <a:ext cx="924000" cy="637800"/>
          </a:xfrm>
          <a:prstGeom prst="rect">
            <a:avLst/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 Module</a:t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4442225" y="1966925"/>
            <a:ext cx="924000" cy="637800"/>
          </a:xfrm>
          <a:prstGeom prst="rect">
            <a:avLst/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Module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7250425" y="2670125"/>
            <a:ext cx="924000" cy="637800"/>
          </a:xfrm>
          <a:prstGeom prst="rect">
            <a:avLst/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</a:t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1057000" y="2743725"/>
            <a:ext cx="924000" cy="637800"/>
          </a:xfrm>
          <a:prstGeom prst="rect">
            <a:avLst/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Unit</a:t>
            </a:r>
            <a:endParaRPr/>
          </a:p>
        </p:txBody>
      </p:sp>
      <p:cxnSp>
        <p:nvCxnSpPr>
          <p:cNvPr id="240" name="Google Shape;240;p27"/>
          <p:cNvCxnSpPr>
            <a:stCxn id="239" idx="3"/>
            <a:endCxn id="235" idx="1"/>
          </p:cNvCxnSpPr>
          <p:nvPr/>
        </p:nvCxnSpPr>
        <p:spPr>
          <a:xfrm>
            <a:off x="1981000" y="3062625"/>
            <a:ext cx="126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7"/>
          <p:cNvSpPr txBox="1"/>
          <p:nvPr/>
        </p:nvSpPr>
        <p:spPr>
          <a:xfrm>
            <a:off x="2061675" y="4781650"/>
            <a:ext cx="14148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Phone GPS Coordinates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p27"/>
          <p:cNvCxnSpPr>
            <a:endCxn id="241" idx="0"/>
          </p:cNvCxnSpPr>
          <p:nvPr/>
        </p:nvCxnSpPr>
        <p:spPr>
          <a:xfrm flipH="1">
            <a:off x="2769075" y="3056350"/>
            <a:ext cx="58200" cy="17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7"/>
          <p:cNvSpPr/>
          <p:nvPr/>
        </p:nvSpPr>
        <p:spPr>
          <a:xfrm>
            <a:off x="5751675" y="2105925"/>
            <a:ext cx="777000" cy="73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Turning Angle</a:t>
            </a:r>
            <a:endParaRPr sz="800"/>
          </a:p>
        </p:txBody>
      </p:sp>
      <p:sp>
        <p:nvSpPr>
          <p:cNvPr id="244" name="Google Shape;244;p27"/>
          <p:cNvSpPr/>
          <p:nvPr/>
        </p:nvSpPr>
        <p:spPr>
          <a:xfrm>
            <a:off x="5678175" y="3307925"/>
            <a:ext cx="924000" cy="85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Distance between points</a:t>
            </a:r>
            <a:endParaRPr sz="800"/>
          </a:p>
        </p:txBody>
      </p:sp>
      <p:sp>
        <p:nvSpPr>
          <p:cNvPr id="245" name="Google Shape;245;p27"/>
          <p:cNvSpPr/>
          <p:nvPr/>
        </p:nvSpPr>
        <p:spPr>
          <a:xfrm>
            <a:off x="7430313" y="1196400"/>
            <a:ext cx="564225" cy="8013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 Motor</a:t>
            </a:r>
            <a:endParaRPr sz="900"/>
          </a:p>
        </p:txBody>
      </p:sp>
      <p:sp>
        <p:nvSpPr>
          <p:cNvPr id="246" name="Google Shape;246;p27"/>
          <p:cNvSpPr/>
          <p:nvPr/>
        </p:nvSpPr>
        <p:spPr>
          <a:xfrm>
            <a:off x="7430325" y="3980300"/>
            <a:ext cx="564225" cy="8013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</a:t>
            </a:r>
            <a:r>
              <a:rPr lang="en" sz="900"/>
              <a:t> Motor</a:t>
            </a:r>
            <a:endParaRPr sz="900"/>
          </a:p>
        </p:txBody>
      </p:sp>
      <p:cxnSp>
        <p:nvCxnSpPr>
          <p:cNvPr id="247" name="Google Shape;247;p27"/>
          <p:cNvCxnSpPr>
            <a:stCxn id="238" idx="0"/>
            <a:endCxn id="245" idx="3"/>
          </p:cNvCxnSpPr>
          <p:nvPr/>
        </p:nvCxnSpPr>
        <p:spPr>
          <a:xfrm rot="10800000">
            <a:off x="7712425" y="1997825"/>
            <a:ext cx="0" cy="6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7"/>
          <p:cNvCxnSpPr>
            <a:endCxn id="246" idx="1"/>
          </p:cNvCxnSpPr>
          <p:nvPr/>
        </p:nvCxnSpPr>
        <p:spPr>
          <a:xfrm>
            <a:off x="7712438" y="3308000"/>
            <a:ext cx="0" cy="6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7"/>
          <p:cNvSpPr txBox="1"/>
          <p:nvPr/>
        </p:nvSpPr>
        <p:spPr>
          <a:xfrm>
            <a:off x="7712425" y="3444675"/>
            <a:ext cx="11958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on/off/reverse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7712425" y="2248650"/>
            <a:ext cx="11958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on/off/reverse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27"/>
          <p:cNvCxnSpPr>
            <a:stCxn id="235" idx="3"/>
          </p:cNvCxnSpPr>
          <p:nvPr/>
        </p:nvCxnSpPr>
        <p:spPr>
          <a:xfrm>
            <a:off x="4310325" y="3062625"/>
            <a:ext cx="17961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7"/>
          <p:cNvCxnSpPr/>
          <p:nvPr/>
        </p:nvCxnSpPr>
        <p:spPr>
          <a:xfrm flipH="1" rot="10800000">
            <a:off x="6111075" y="2792950"/>
            <a:ext cx="582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7"/>
          <p:cNvCxnSpPr/>
          <p:nvPr/>
        </p:nvCxnSpPr>
        <p:spPr>
          <a:xfrm>
            <a:off x="6102825" y="3105225"/>
            <a:ext cx="7470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7"/>
          <p:cNvCxnSpPr>
            <a:stCxn id="237" idx="2"/>
          </p:cNvCxnSpPr>
          <p:nvPr/>
        </p:nvCxnSpPr>
        <p:spPr>
          <a:xfrm>
            <a:off x="4904225" y="2604725"/>
            <a:ext cx="0" cy="4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7"/>
          <p:cNvCxnSpPr>
            <a:stCxn id="236" idx="0"/>
          </p:cNvCxnSpPr>
          <p:nvPr/>
        </p:nvCxnSpPr>
        <p:spPr>
          <a:xfrm rot="10800000">
            <a:off x="4904225" y="3064575"/>
            <a:ext cx="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7"/>
          <p:cNvCxnSpPr>
            <a:endCxn id="238" idx="1"/>
          </p:cNvCxnSpPr>
          <p:nvPr/>
        </p:nvCxnSpPr>
        <p:spPr>
          <a:xfrm>
            <a:off x="6528625" y="2473925"/>
            <a:ext cx="721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7"/>
          <p:cNvCxnSpPr>
            <a:stCxn id="244" idx="6"/>
            <a:endCxn id="238" idx="1"/>
          </p:cNvCxnSpPr>
          <p:nvPr/>
        </p:nvCxnSpPr>
        <p:spPr>
          <a:xfrm flipH="1" rot="10800000">
            <a:off x="6602175" y="2989175"/>
            <a:ext cx="648300" cy="7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7"/>
          <p:cNvCxnSpPr/>
          <p:nvPr/>
        </p:nvCxnSpPr>
        <p:spPr>
          <a:xfrm flipH="1" rot="10800000">
            <a:off x="4912500" y="2851900"/>
            <a:ext cx="645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7"/>
          <p:cNvCxnSpPr/>
          <p:nvPr/>
        </p:nvCxnSpPr>
        <p:spPr>
          <a:xfrm rot="10800000">
            <a:off x="5554900" y="1059225"/>
            <a:ext cx="8100" cy="17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7"/>
          <p:cNvSpPr txBox="1"/>
          <p:nvPr/>
        </p:nvSpPr>
        <p:spPr>
          <a:xfrm>
            <a:off x="4660900" y="736125"/>
            <a:ext cx="17961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Coolers GPS coordinates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 flipH="1">
            <a:off x="4086525" y="3567325"/>
            <a:ext cx="8178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4105675" y="3583825"/>
            <a:ext cx="24600" cy="11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7"/>
          <p:cNvSpPr txBox="1"/>
          <p:nvPr/>
        </p:nvSpPr>
        <p:spPr>
          <a:xfrm>
            <a:off x="3673950" y="4728475"/>
            <a:ext cx="17961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Coolers Angle from North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4458200" y="2954325"/>
            <a:ext cx="1161300" cy="2634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Autonomous Navigation Algo</a:t>
            </a:r>
            <a:endParaRPr sz="800"/>
          </a:p>
        </p:txBody>
      </p:sp>
      <p:sp>
        <p:nvSpPr>
          <p:cNvPr id="265" name="Google Shape;265;p27"/>
          <p:cNvSpPr txBox="1"/>
          <p:nvPr/>
        </p:nvSpPr>
        <p:spPr>
          <a:xfrm>
            <a:off x="6716150" y="2528800"/>
            <a:ext cx="44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1.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6716150" y="3340425"/>
            <a:ext cx="44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2.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883900" y="33875"/>
            <a:ext cx="4069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499"/>
              <a:buNone/>
            </a:pPr>
            <a:r>
              <a:rPr lang="en" sz="2000"/>
              <a:t>Autonomous Navigation Algorithm</a:t>
            </a:r>
            <a:endParaRPr sz="2000"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925729" y="777109"/>
            <a:ext cx="3986146" cy="3709904"/>
            <a:chOff x="2820225" y="891450"/>
            <a:chExt cx="3175200" cy="3175200"/>
          </a:xfrm>
        </p:grpSpPr>
        <p:sp>
          <p:nvSpPr>
            <p:cNvPr id="273" name="Google Shape;273;p2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2153322" y="641671"/>
            <a:ext cx="1672569" cy="1068735"/>
            <a:chOff x="3798075" y="775532"/>
            <a:chExt cx="1332300" cy="914700"/>
          </a:xfrm>
        </p:grpSpPr>
        <p:sp>
          <p:nvSpPr>
            <p:cNvPr id="276" name="Google Shape;276;p28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the axis module to calculate the heading angle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based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on North.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1.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Calc Heading Angle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78" name="Google Shape;278;p28"/>
          <p:cNvGrpSpPr/>
          <p:nvPr/>
        </p:nvGrpSpPr>
        <p:grpSpPr>
          <a:xfrm>
            <a:off x="385091" y="2155853"/>
            <a:ext cx="1672569" cy="1068735"/>
            <a:chOff x="2389575" y="2071477"/>
            <a:chExt cx="1332300" cy="914700"/>
          </a:xfrm>
        </p:grpSpPr>
        <p:sp>
          <p:nvSpPr>
            <p:cNvPr id="279" name="Google Shape;279;p28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Drive forward until Cooler’s coordinates match phone’s sent coordinates.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5. Move to Coordinate 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81" name="Google Shape;281;p28"/>
          <p:cNvGrpSpPr/>
          <p:nvPr/>
        </p:nvGrpSpPr>
        <p:grpSpPr>
          <a:xfrm>
            <a:off x="3324610" y="3670041"/>
            <a:ext cx="1672569" cy="1068443"/>
            <a:chOff x="4731075" y="3367427"/>
            <a:chExt cx="1332300" cy="914450"/>
          </a:xfrm>
        </p:grpSpPr>
        <p:sp>
          <p:nvSpPr>
            <p:cNvPr id="282" name="Google Shape;282;p28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Calculate turning angle using table, basing on previous values.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3. Calc turn angle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84" name="Google Shape;284;p28"/>
          <p:cNvGrpSpPr/>
          <p:nvPr/>
        </p:nvGrpSpPr>
        <p:grpSpPr>
          <a:xfrm>
            <a:off x="817702" y="3669749"/>
            <a:ext cx="1672569" cy="1068735"/>
            <a:chOff x="2734175" y="3367177"/>
            <a:chExt cx="1332300" cy="914700"/>
          </a:xfrm>
        </p:grpSpPr>
        <p:sp>
          <p:nvSpPr>
            <p:cNvPr id="285" name="Google Shape;285;p28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Turn until facing given phone coordinate.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4. Face correct direction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87" name="Google Shape;287;p28"/>
          <p:cNvGrpSpPr/>
          <p:nvPr/>
        </p:nvGrpSpPr>
        <p:grpSpPr>
          <a:xfrm>
            <a:off x="3921553" y="2155853"/>
            <a:ext cx="1672569" cy="1068735"/>
            <a:chOff x="5206575" y="2071477"/>
            <a:chExt cx="1332300" cy="914700"/>
          </a:xfrm>
        </p:grpSpPr>
        <p:sp>
          <p:nvSpPr>
            <p:cNvPr id="288" name="Google Shape;288;p28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Calculate 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difference in longitude and latitude between phone and cooler.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2. Calc delta lat/lon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b="0" l="8517" r="0" t="1835"/>
          <a:stretch/>
        </p:blipFill>
        <p:spPr>
          <a:xfrm>
            <a:off x="6531704" y="541163"/>
            <a:ext cx="1516399" cy="13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6592325" y="641663"/>
            <a:ext cx="4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 b="0" l="980" r="0" t="0"/>
          <a:stretch/>
        </p:blipFill>
        <p:spPr>
          <a:xfrm>
            <a:off x="5127126" y="3938050"/>
            <a:ext cx="2412050" cy="7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 rotWithShape="1">
          <a:blip r:embed="rId5">
            <a:alphaModFix/>
          </a:blip>
          <a:srcRect b="0" l="2581" r="0" t="8533"/>
          <a:stretch/>
        </p:blipFill>
        <p:spPr>
          <a:xfrm>
            <a:off x="6286950" y="2479575"/>
            <a:ext cx="1516400" cy="6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/>
        </p:nvSpPr>
        <p:spPr>
          <a:xfrm>
            <a:off x="5784500" y="2462700"/>
            <a:ext cx="4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5069875" y="3669750"/>
            <a:ext cx="4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 Implementation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idx="2" type="body"/>
          </p:nvPr>
        </p:nvSpPr>
        <p:spPr>
          <a:xfrm>
            <a:off x="352100" y="1339000"/>
            <a:ext cx="3316800" cy="275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1495"/>
              <a:t>Materials:</a:t>
            </a:r>
            <a:endParaRPr sz="1495"/>
          </a:p>
          <a:p>
            <a:pPr indent="-303847" lvl="0" marL="457200" rtl="0" algn="l">
              <a:spcBef>
                <a:spcPts val="80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½ in x 2 ft x 4ft Sanded Plywood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1-½ in x ⅝ in Inside Corner Brace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8 x 1-½ in Wood Screws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9 in </a:t>
            </a:r>
            <a:r>
              <a:rPr lang="en" sz="1495"/>
              <a:t>Balloon</a:t>
            </a:r>
            <a:r>
              <a:rPr lang="en" sz="1495"/>
              <a:t> Beach Wheels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8 in Caster Wheel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⅜ in x 1-½ in Bolts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⅜ in Lock Nuts</a:t>
            </a:r>
            <a:endParaRPr sz="1495"/>
          </a:p>
          <a:p>
            <a:pPr indent="-303847" lvl="0" marL="457200" rtl="0" algn="l"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en" sz="1495"/>
              <a:t>⅜ in Washers</a:t>
            </a:r>
            <a:endParaRPr sz="1495"/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23456" l="18791" r="18653" t="8413"/>
          <a:stretch/>
        </p:blipFill>
        <p:spPr>
          <a:xfrm>
            <a:off x="3907150" y="2046325"/>
            <a:ext cx="1349778" cy="172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 rotWithShape="1">
          <a:blip r:embed="rId4">
            <a:alphaModFix/>
          </a:blip>
          <a:srcRect b="28178" l="17548" r="9089" t="20325"/>
          <a:stretch/>
        </p:blipFill>
        <p:spPr>
          <a:xfrm>
            <a:off x="7009637" y="2017752"/>
            <a:ext cx="1782247" cy="1667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>
            <p:ph type="title"/>
          </p:nvPr>
        </p:nvSpPr>
        <p:spPr>
          <a:xfrm>
            <a:off x="1230144" y="4526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5">
            <a:alphaModFix/>
          </a:blip>
          <a:srcRect b="16132" l="9249" r="8823" t="8236"/>
          <a:stretch/>
        </p:blipFill>
        <p:spPr>
          <a:xfrm>
            <a:off x="5495163" y="2046325"/>
            <a:ext cx="1310050" cy="16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1230144" y="4526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26857" l="8516" r="24319" t="0"/>
          <a:stretch/>
        </p:blipFill>
        <p:spPr>
          <a:xfrm>
            <a:off x="6274328" y="1386627"/>
            <a:ext cx="2111523" cy="306620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/>
        </p:nvSpPr>
        <p:spPr>
          <a:xfrm>
            <a:off x="1854200" y="4525175"/>
            <a:ext cx="163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Wire Diagram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75" y="1413275"/>
            <a:ext cx="5703074" cy="30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6414150" y="4525175"/>
            <a:ext cx="163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Wire Housing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2731022" y="57379"/>
            <a:ext cx="3583800" cy="48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Modules</a:t>
            </a:r>
            <a:endParaRPr/>
          </a:p>
        </p:txBody>
      </p:sp>
      <p:grpSp>
        <p:nvGrpSpPr>
          <p:cNvPr id="324" name="Google Shape;324;p32"/>
          <p:cNvGrpSpPr/>
          <p:nvPr/>
        </p:nvGrpSpPr>
        <p:grpSpPr>
          <a:xfrm>
            <a:off x="2905864" y="1777398"/>
            <a:ext cx="1666131" cy="2117975"/>
            <a:chOff x="2744109" y="1597469"/>
            <a:chExt cx="1827900" cy="2399700"/>
          </a:xfrm>
        </p:grpSpPr>
        <p:sp>
          <p:nvSpPr>
            <p:cNvPr id="325" name="Google Shape;325;p32"/>
            <p:cNvSpPr/>
            <p:nvPr/>
          </p:nvSpPr>
          <p:spPr>
            <a:xfrm rot="5400000">
              <a:off x="245820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 flipH="1" rot="10800000">
              <a:off x="283404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GPS Module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for determining location of cooler.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32"/>
          <p:cNvGrpSpPr/>
          <p:nvPr/>
        </p:nvGrpSpPr>
        <p:grpSpPr>
          <a:xfrm>
            <a:off x="4571996" y="1379235"/>
            <a:ext cx="1666131" cy="2117975"/>
            <a:chOff x="4572009" y="1146343"/>
            <a:chExt cx="1827900" cy="2399700"/>
          </a:xfrm>
        </p:grpSpPr>
        <p:sp>
          <p:nvSpPr>
            <p:cNvPr id="329" name="Google Shape;329;p32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Axis Module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to get orientation of cooler.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2" name="Google Shape;332;p32"/>
          <p:cNvGrpSpPr/>
          <p:nvPr/>
        </p:nvGrpSpPr>
        <p:grpSpPr>
          <a:xfrm>
            <a:off x="6238263" y="1777398"/>
            <a:ext cx="1666131" cy="2117975"/>
            <a:chOff x="6400059" y="1597469"/>
            <a:chExt cx="1827900" cy="2399700"/>
          </a:xfrm>
        </p:grpSpPr>
        <p:sp>
          <p:nvSpPr>
            <p:cNvPr id="333" name="Google Shape;333;p32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 flipH="1" rot="10800000">
              <a:off x="648999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 txBox="1"/>
            <p:nvPr/>
          </p:nvSpPr>
          <p:spPr>
            <a:xfrm>
              <a:off x="662240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Motor Driver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to control motors which can change direction of cooler.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36" name="Google Shape;3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587" y="455275"/>
            <a:ext cx="1034951" cy="9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350" y="3952549"/>
            <a:ext cx="897176" cy="11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2365" y="194798"/>
            <a:ext cx="480588" cy="118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2"/>
          <p:cNvGrpSpPr/>
          <p:nvPr/>
        </p:nvGrpSpPr>
        <p:grpSpPr>
          <a:xfrm>
            <a:off x="1239597" y="1379235"/>
            <a:ext cx="1666131" cy="2117975"/>
            <a:chOff x="916059" y="1146343"/>
            <a:chExt cx="1827900" cy="2399700"/>
          </a:xfrm>
        </p:grpSpPr>
        <p:sp>
          <p:nvSpPr>
            <p:cNvPr id="340" name="Google Shape;340;p32"/>
            <p:cNvSpPr/>
            <p:nvPr/>
          </p:nvSpPr>
          <p:spPr>
            <a:xfrm rot="-5400000">
              <a:off x="63015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 flipH="1">
              <a:off x="100462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 txBox="1"/>
            <p:nvPr/>
          </p:nvSpPr>
          <p:spPr>
            <a:xfrm>
              <a:off x="113847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Bluetooth Module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for communication with the phone. Receives data via bluetooth v4.0.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43" name="Google Shape;3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613" y="3895375"/>
            <a:ext cx="1147441" cy="1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4325" y="1552150"/>
            <a:ext cx="2039199" cy="20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5463" y="1674475"/>
            <a:ext cx="2039199" cy="20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6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3. Testing/Troubleshooting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6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114" name="Google Shape;114;p16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Problem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Solution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Original Goals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 Diagram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117" name="Google Shape;117;p16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Wiring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Arduino Modules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p16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120" name="Google Shape;120;p16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Test/Troubleshoot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Axis Module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Motor Issues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123" name="Google Shape;123;p16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 Iteration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Redesign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Final Assembly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ArduinoBlue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"/>
                <a:buChar char="➔"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 Module Issues</a:t>
            </a:r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764384" y="1600200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Axis module provided inconsistent results on heading angle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Inconsistently off by 20 - 100 degrees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Tested 3 libraries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pin configurations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Adding/removing resistors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Inconsistent results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925" y="2487300"/>
            <a:ext cx="3381526" cy="19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Issues</a:t>
            </a:r>
            <a:endParaRPr/>
          </a:p>
        </p:txBody>
      </p:sp>
      <p:sp>
        <p:nvSpPr>
          <p:cNvPr id="363" name="Google Shape;363;p35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Completely scrapped</a:t>
            </a:r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87" y="2520446"/>
            <a:ext cx="4202574" cy="209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950" y="720225"/>
            <a:ext cx="1754928" cy="38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Issues</a:t>
            </a:r>
            <a:endParaRPr/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enough RPM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enough torque for </a:t>
            </a:r>
            <a:r>
              <a:rPr lang="en"/>
              <a:t>off roading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Worm motor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975" y="1918719"/>
            <a:ext cx="2587625" cy="25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038" y="200650"/>
            <a:ext cx="20955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4. Final Iteration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Redesign</a:t>
            </a:r>
            <a:endParaRPr/>
          </a:p>
        </p:txBody>
      </p:sp>
      <p:sp>
        <p:nvSpPr>
          <p:cNvPr id="384" name="Google Shape;384;p38"/>
          <p:cNvSpPr txBox="1"/>
          <p:nvPr>
            <p:ph idx="1" type="body"/>
          </p:nvPr>
        </p:nvSpPr>
        <p:spPr>
          <a:xfrm>
            <a:off x="1773609" y="1211025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Redesigned system to work without the Axis module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Utilizes a </a:t>
            </a:r>
            <a:r>
              <a:rPr lang="en"/>
              <a:t>control</a:t>
            </a:r>
            <a:r>
              <a:rPr lang="en"/>
              <a:t> pad on the app, rather than automatic GPS coordinates </a:t>
            </a:r>
            <a:r>
              <a:rPr lang="en"/>
              <a:t>being sent</a:t>
            </a:r>
            <a:endParaRPr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50" y="2280775"/>
            <a:ext cx="3771611" cy="26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Assembly</a:t>
            </a:r>
            <a:endParaRPr/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00" y="1209600"/>
            <a:ext cx="4610575" cy="3457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9"/>
          <p:cNvCxnSpPr/>
          <p:nvPr/>
        </p:nvCxnSpPr>
        <p:spPr>
          <a:xfrm flipH="1" rot="10800000">
            <a:off x="6226900" y="4238950"/>
            <a:ext cx="925500" cy="210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39"/>
          <p:cNvSpPr txBox="1"/>
          <p:nvPr/>
        </p:nvSpPr>
        <p:spPr>
          <a:xfrm>
            <a:off x="7152400" y="4049800"/>
            <a:ext cx="1567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9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Caster Wheel</a:t>
            </a:r>
            <a:endParaRPr sz="1600"/>
          </a:p>
        </p:txBody>
      </p:sp>
      <p:cxnSp>
        <p:nvCxnSpPr>
          <p:cNvPr id="394" name="Google Shape;394;p39"/>
          <p:cNvCxnSpPr/>
          <p:nvPr/>
        </p:nvCxnSpPr>
        <p:spPr>
          <a:xfrm>
            <a:off x="5469575" y="2882050"/>
            <a:ext cx="1662000" cy="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9"/>
          <p:cNvSpPr txBox="1"/>
          <p:nvPr/>
        </p:nvSpPr>
        <p:spPr>
          <a:xfrm>
            <a:off x="7131575" y="2651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</a:t>
            </a:r>
            <a:r>
              <a:rPr lang="en" sz="1600"/>
              <a:t>lectric Circuit Box</a:t>
            </a:r>
            <a:endParaRPr sz="1600"/>
          </a:p>
        </p:txBody>
      </p:sp>
      <p:cxnSp>
        <p:nvCxnSpPr>
          <p:cNvPr id="396" name="Google Shape;396;p39"/>
          <p:cNvCxnSpPr/>
          <p:nvPr/>
        </p:nvCxnSpPr>
        <p:spPr>
          <a:xfrm rot="10800000">
            <a:off x="1546100" y="2671725"/>
            <a:ext cx="1304400" cy="5574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39"/>
          <p:cNvSpPr txBox="1"/>
          <p:nvPr/>
        </p:nvSpPr>
        <p:spPr>
          <a:xfrm>
            <a:off x="882200" y="2420350"/>
            <a:ext cx="9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ase</a:t>
            </a:r>
            <a:endParaRPr sz="1600"/>
          </a:p>
        </p:txBody>
      </p:sp>
      <p:cxnSp>
        <p:nvCxnSpPr>
          <p:cNvPr id="398" name="Google Shape;398;p39"/>
          <p:cNvCxnSpPr/>
          <p:nvPr/>
        </p:nvCxnSpPr>
        <p:spPr>
          <a:xfrm>
            <a:off x="3123975" y="3597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9"/>
          <p:cNvCxnSpPr/>
          <p:nvPr/>
        </p:nvCxnSpPr>
        <p:spPr>
          <a:xfrm rot="10800000">
            <a:off x="1609275" y="3302925"/>
            <a:ext cx="1514700" cy="2523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9"/>
          <p:cNvSpPr txBox="1"/>
          <p:nvPr/>
        </p:nvSpPr>
        <p:spPr>
          <a:xfrm>
            <a:off x="882200" y="2994150"/>
            <a:ext cx="79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389000" y="3381750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Beach Tires</a:t>
            </a:r>
            <a:endParaRPr sz="1600"/>
          </a:p>
        </p:txBody>
      </p:sp>
      <p:cxnSp>
        <p:nvCxnSpPr>
          <p:cNvPr id="402" name="Google Shape;402;p39"/>
          <p:cNvCxnSpPr/>
          <p:nvPr/>
        </p:nvCxnSpPr>
        <p:spPr>
          <a:xfrm rot="10800000">
            <a:off x="1577875" y="3649900"/>
            <a:ext cx="1093800" cy="10500"/>
          </a:xfrm>
          <a:prstGeom prst="straightConnector1">
            <a:avLst/>
          </a:prstGeom>
          <a:noFill/>
          <a:ln cap="flat" cmpd="sng" w="9525">
            <a:solidFill>
              <a:srgbClr val="0E65F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Application - ArduinoBlue</a:t>
            </a:r>
            <a:endParaRPr/>
          </a:p>
        </p:txBody>
      </p:sp>
      <p:sp>
        <p:nvSpPr>
          <p:cNvPr id="408" name="Google Shape;408;p40"/>
          <p:cNvSpPr txBox="1"/>
          <p:nvPr>
            <p:ph idx="1" type="body"/>
          </p:nvPr>
        </p:nvSpPr>
        <p:spPr>
          <a:xfrm>
            <a:off x="1552728" y="1305700"/>
            <a:ext cx="4358700" cy="302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-"/>
            </a:pPr>
            <a:r>
              <a:rPr lang="en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ArduinoBlue is an easy to use iOS/Android application that allows Arduino control over bluetooth. </a:t>
            </a:r>
            <a:endParaRPr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-"/>
            </a:pPr>
            <a:r>
              <a:rPr lang="en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This app can be used to control your Arduino by sliders.</a:t>
            </a:r>
            <a:endParaRPr sz="2300"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897" y="1148458"/>
            <a:ext cx="1697524" cy="36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3" name="Google Shape;423;p42"/>
          <p:cNvSpPr/>
          <p:nvPr/>
        </p:nvSpPr>
        <p:spPr>
          <a:xfrm>
            <a:off x="0" y="2631275"/>
            <a:ext cx="1369200" cy="750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42"/>
          <p:cNvSpPr txBox="1"/>
          <p:nvPr>
            <p:ph idx="4294967295" type="ctrTitle"/>
          </p:nvPr>
        </p:nvSpPr>
        <p:spPr>
          <a:xfrm>
            <a:off x="1610100" y="2170100"/>
            <a:ext cx="66864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Thank you</a:t>
            </a:r>
            <a:endParaRPr sz="5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Any questions?</a:t>
            </a:r>
            <a:r>
              <a:rPr lang="en" sz="5100">
                <a:solidFill>
                  <a:schemeClr val="dk1"/>
                </a:solidFill>
              </a:rPr>
              <a:t> 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 of silence</a:t>
            </a:r>
            <a:endParaRPr/>
          </a:p>
        </p:txBody>
      </p:sp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22" y="1017788"/>
            <a:ext cx="4978375" cy="34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1. Plan and Designs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14672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1228650" y="1428675"/>
            <a:ext cx="35133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Trips to the beach often require carrying lots of bags, chairs, mats, lunchboxes, etc.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make going to and from the beach quite a hassle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875" y="1358250"/>
            <a:ext cx="3714525" cy="2974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275" y="1428675"/>
            <a:ext cx="669123" cy="66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475444" y="4762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1135279" y="1632925"/>
            <a:ext cx="3665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cooler that carries its own weight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Specifically, an unmanned cooler which follows the user autonomously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Follows via GPS location of user’s mobile device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700" y="1854200"/>
            <a:ext cx="4231299" cy="1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Goals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1228659" y="1526600"/>
            <a:ext cx="66867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Autonomous system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Carry up to 50 lbs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Speeds from 3-5 mph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Easy to use application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Works well on sandy terrain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518344" y="468083"/>
            <a:ext cx="6683700" cy="9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Selection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60324" y="1600200"/>
            <a:ext cx="3911400" cy="283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Motor requirements: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Enough torque to carry 50 lbs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Enough RPM to allow 9 inch wheels to travel at 3 mph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up reasonable portion of the budget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225" y="853800"/>
            <a:ext cx="2111375" cy="3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0" r="59881" t="0"/>
          <a:stretch/>
        </p:blipFill>
        <p:spPr>
          <a:xfrm>
            <a:off x="6708263" y="1222363"/>
            <a:ext cx="2066425" cy="26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4751225" y="4772175"/>
            <a:ext cx="330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https://www.robotshop.com/community/blog/show/drive-motor-sizing-tool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50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Wheel Selection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139650" y="1261125"/>
            <a:ext cx="285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Low tire pressure and lots of surface area</a:t>
            </a:r>
            <a:endParaRPr sz="18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Large enough to keep base out of dips</a:t>
            </a:r>
            <a:endParaRPr sz="18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Low psi (3) and soft, so they fit the shape of the sand and distribute the load over a wide surface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095" y="984850"/>
            <a:ext cx="1791425" cy="134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21305" l="51354" r="0" t="22403"/>
          <a:stretch/>
        </p:blipFill>
        <p:spPr>
          <a:xfrm>
            <a:off x="6011460" y="827300"/>
            <a:ext cx="2317252" cy="16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275" y="3014613"/>
            <a:ext cx="2805824" cy="18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875" y="3079676"/>
            <a:ext cx="1658676" cy="165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3714863" y="4804800"/>
            <a:ext cx="13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Caster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260963" y="443375"/>
            <a:ext cx="13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Beach Wheels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1336450" y="472428"/>
            <a:ext cx="6683700" cy="54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List</a:t>
            </a:r>
            <a:endParaRPr/>
          </a:p>
        </p:txBody>
      </p:sp>
      <p:graphicFrame>
        <p:nvGraphicFramePr>
          <p:cNvPr id="177" name="Google Shape;177;p23"/>
          <p:cNvGraphicFramePr/>
          <p:nvPr/>
        </p:nvGraphicFramePr>
        <p:xfrm>
          <a:off x="2265300" y="119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{3768E124-591D-4DC5-97FD-B618B2E88A88}</a:tableStyleId>
              </a:tblPr>
              <a:tblGrid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Amount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12V DC Motors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HM10 Bluetooth Module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HMC5883L Axis Module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 Module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Beach Tires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Caster Wheel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 Uno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L298N Motor Driver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